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0" r:id="rId6"/>
    <p:sldId id="259" r:id="rId7"/>
    <p:sldId id="266" r:id="rId8"/>
    <p:sldId id="272" r:id="rId9"/>
    <p:sldId id="273" r:id="rId10"/>
    <p:sldId id="271" r:id="rId11"/>
    <p:sldId id="264" r:id="rId12"/>
    <p:sldId id="262" r:id="rId13"/>
    <p:sldId id="278" r:id="rId14"/>
    <p:sldId id="274" r:id="rId15"/>
    <p:sldId id="277" r:id="rId16"/>
    <p:sldId id="275" r:id="rId17"/>
    <p:sldId id="276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2" autoAdjust="0"/>
    <p:restoredTop sz="94598" autoAdjust="0"/>
  </p:normalViewPr>
  <p:slideViewPr>
    <p:cSldViewPr snapToGrid="0" showGuides="1">
      <p:cViewPr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anchor="ctr"/>
          <a:lstStyle/>
          <a:p>
            <a:pPr algn="r"/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3B9690E8-0AA0-453A-A2BA-3C4A02401F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612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97CAE430-B148-4FE1-B142-E196CFFEBA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8612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F34D7C92-7171-4768-A26F-CE08A04FAA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612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91EBE236-D9BF-46C4-8CE2-60F7CD40E7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3623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3755B2FB-A969-40D9-919A-8DBCA8B765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623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C047E0AE-451F-4E70-A217-3D51A5FCA8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623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92DC936D-218B-4AB2-A141-83C839EE37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4179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5085FD65-394A-47FA-BF7A-013D84C870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179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23417874-DD14-461C-B278-0DE8032D2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4179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A8685BFC-DF7F-4414-8D3E-652C9EF135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350" y="2801105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01A82CD-E0FD-4C28-B287-439356FAE8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8350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C1ACEAC1-C62C-4024-9525-268AB72427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8350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2758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5" r:id="rId6"/>
    <p:sldLayoutId id="2147483783" r:id="rId7"/>
    <p:sldLayoutId id="2147483784" r:id="rId8"/>
    <p:sldLayoutId id="2147483767" r:id="rId9"/>
    <p:sldLayoutId id="2147483782" r:id="rId10"/>
    <p:sldLayoutId id="2147483778" r:id="rId11"/>
    <p:sldLayoutId id="2147483779" r:id="rId12"/>
    <p:sldLayoutId id="2147483765" r:id="rId13"/>
    <p:sldLayoutId id="2147483766" r:id="rId14"/>
    <p:sldLayoutId id="2147483769" r:id="rId15"/>
    <p:sldLayoutId id="2147483770" r:id="rId16"/>
    <p:sldLayoutId id="2147483771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em.com/2015/02/sepsis-older-adults-presentation-may-subtl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medical-hero-background-jp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pPr algn="ctr"/>
            <a:r>
              <a:rPr lang="en-US" sz="2800" dirty="0"/>
              <a:t>SEPSIS SURVIVAL PREDICTION</a:t>
            </a:r>
            <a:endParaRPr lang="en-US" dirty="0"/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" y="3081528"/>
            <a:ext cx="11265408" cy="3310128"/>
          </a:xfrm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9EFA-1B10-4B11-9CB4-DF21A3A8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B20F32-28CF-E076-B52D-EBBC6D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correlation between all columns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1B117F5-5383-62A6-4A0A-429F5F47E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804" y="1949570"/>
            <a:ext cx="6297284" cy="4474343"/>
          </a:xfrm>
        </p:spPr>
      </p:pic>
    </p:spTree>
    <p:extLst>
      <p:ext uri="{BB962C8B-B14F-4D97-AF65-F5344CB8AC3E}">
        <p14:creationId xmlns:p14="http://schemas.microsoft.com/office/powerpoint/2010/main" val="368687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F2B8-6F5A-800A-CAC5-C7FCCF27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– </a:t>
            </a:r>
            <a:r>
              <a:rPr lang="en-US" b="1" i="0" dirty="0">
                <a:effectLst/>
                <a:latin typeface="Inter"/>
              </a:rPr>
              <a:t>Logistic Regression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9BAF3-5DFD-5562-1485-0EFB2E0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5FAFC-2DF4-14EE-E837-FD2E943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3155F5D-931A-4C09-5782-B8D6A4BA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785" y="1719072"/>
            <a:ext cx="7239501" cy="4214513"/>
          </a:xfrm>
        </p:spPr>
      </p:pic>
    </p:spTree>
    <p:extLst>
      <p:ext uri="{BB962C8B-B14F-4D97-AF65-F5344CB8AC3E}">
        <p14:creationId xmlns:p14="http://schemas.microsoft.com/office/powerpoint/2010/main" val="327622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F2B8-6F5A-800A-CAC5-C7FCCF27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– </a:t>
            </a:r>
            <a:r>
              <a:rPr lang="en-US" dirty="0" err="1"/>
              <a:t>Knn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F69D70-FF3A-F74B-B0CD-E351314D7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52" y="1953373"/>
            <a:ext cx="5785448" cy="39643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9BAF3-5DFD-5562-1485-0EFB2E0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5FAFC-2DF4-14EE-E837-FD2E943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3426F-2326-30EB-32B6-896E5AD4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83" y="2075868"/>
            <a:ext cx="5638957" cy="40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F2B8-6F5A-800A-CAC5-C7FCCF27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– Decision tree classifier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9BAF3-5DFD-5562-1485-0EFB2E0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5FAFC-2DF4-14EE-E837-FD2E943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24B395-BA15-363B-3060-394BCFBC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5" y="1883664"/>
            <a:ext cx="6150750" cy="405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C5B55-FB18-7ACE-D410-27E28A82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02" y="2099125"/>
            <a:ext cx="5762822" cy="40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F2B8-6F5A-800A-CAC5-C7FCCF27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1EE6E1-16B5-EFDA-C67E-D19065597A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DBEAA5-287A-3522-9F7D-45827D312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6372" y="2046848"/>
            <a:ext cx="5194769" cy="3633047"/>
          </a:xfrm>
        </p:spPr>
        <p:txBody>
          <a:bodyPr/>
          <a:lstStyle/>
          <a:p>
            <a:r>
              <a:rPr lang="en-US" dirty="0"/>
              <a:t>This shows us the decision taken by the algorithm based on the features for the data which is used.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9BAF3-5DFD-5562-1485-0EFB2E0C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5FAFC-2DF4-14EE-E837-FD2E943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8378-78A8-25DA-E9A9-F0FFA858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8" y="1957481"/>
            <a:ext cx="6788987" cy="43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283467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344" y="0"/>
            <a:ext cx="7534656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7942D-0E12-44A9-B67B-FD75E0E4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B37-3ABF-424E-9128-F20C2B72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 dirty="0"/>
              <a:t>Team - 12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E466E07E-6A58-47B7-808A-0880A72AF6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48" b="4048"/>
          <a:stretch/>
        </p:blipFill>
        <p:spPr>
          <a:xfrm>
            <a:off x="588612" y="2800318"/>
            <a:ext cx="2560320" cy="1764792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3D3D04B-7F08-4393-B600-71020269B3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612" y="4633986"/>
            <a:ext cx="2560320" cy="347662"/>
          </a:xfrm>
        </p:spPr>
        <p:txBody>
          <a:bodyPr/>
          <a:lstStyle/>
          <a:p>
            <a:r>
              <a:rPr lang="en-US" dirty="0"/>
              <a:t>Narsi Reddy Sanivarapu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2EE506F-1A52-4055-82B9-EF14953CE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8612" y="4943162"/>
            <a:ext cx="2560320" cy="347662"/>
          </a:xfrm>
        </p:spPr>
        <p:txBody>
          <a:bodyPr/>
          <a:lstStyle/>
          <a:p>
            <a:r>
              <a:rPr lang="en-US" dirty="0"/>
              <a:t>Data Analyst</a:t>
            </a: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4ECA96D6-27D2-49DA-AF2F-78E4129FF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007" b="15007"/>
          <a:stretch/>
        </p:blipFill>
        <p:spPr>
          <a:xfrm>
            <a:off x="3413623" y="2800318"/>
            <a:ext cx="2560320" cy="1764792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36A8D66-1E4C-4AD8-B246-75CD04E16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623" y="4633986"/>
            <a:ext cx="2560320" cy="347662"/>
          </a:xfrm>
        </p:spPr>
        <p:txBody>
          <a:bodyPr/>
          <a:lstStyle/>
          <a:p>
            <a:r>
              <a:rPr lang="en-US" dirty="0"/>
              <a:t>Jagannath Patro Allupati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E982A47-351F-4C7F-B196-1548D7F053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623" y="4951788"/>
            <a:ext cx="2560320" cy="347662"/>
          </a:xfrm>
        </p:spPr>
        <p:txBody>
          <a:bodyPr/>
          <a:lstStyle/>
          <a:p>
            <a:r>
              <a:rPr lang="en-US" dirty="0"/>
              <a:t>Data Engineer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51CD755-C6BC-42E8-855F-648DF3B1A9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4179" y="4633986"/>
            <a:ext cx="2560320" cy="347662"/>
          </a:xfrm>
        </p:spPr>
        <p:txBody>
          <a:bodyPr/>
          <a:lstStyle/>
          <a:p>
            <a:r>
              <a:rPr lang="en-US" dirty="0"/>
              <a:t>Vennala Kosanam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C2C5565-24E3-4C97-AF55-866E5DE78C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4179" y="4951788"/>
            <a:ext cx="2560320" cy="347662"/>
          </a:xfrm>
        </p:spPr>
        <p:txBody>
          <a:bodyPr/>
          <a:lstStyle/>
          <a:p>
            <a:r>
              <a:rPr lang="en-US" dirty="0"/>
              <a:t>Data Scientist</a:t>
            </a: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F29A4C4F-0808-4329-B3EE-FBA3C6590E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21731" b="21731"/>
          <a:stretch/>
        </p:blipFill>
        <p:spPr>
          <a:xfrm>
            <a:off x="9028350" y="2843536"/>
            <a:ext cx="2560320" cy="1764792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BB1003-5D2B-4B32-8896-FFFDCFD2FE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8350" y="4633986"/>
            <a:ext cx="2560320" cy="347662"/>
          </a:xfrm>
        </p:spPr>
        <p:txBody>
          <a:bodyPr/>
          <a:lstStyle/>
          <a:p>
            <a:r>
              <a:rPr lang="en-US" dirty="0"/>
              <a:t>Siva Pavuluri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582C5EB-6570-4F9B-ABCB-C44CDCBAB7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8350" y="4951788"/>
            <a:ext cx="2560320" cy="347662"/>
          </a:xfrm>
        </p:spPr>
        <p:txBody>
          <a:bodyPr/>
          <a:lstStyle/>
          <a:p>
            <a:r>
              <a:rPr lang="en-US" dirty="0"/>
              <a:t>ML Engineer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1974-A699-44BC-93B3-F64FE92D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40">
            <a:extLst>
              <a:ext uri="{FF2B5EF4-FFF2-40B4-BE49-F238E27FC236}">
                <a16:creationId xmlns:a16="http://schemas.microsoft.com/office/drawing/2014/main" id="{810AD6B5-ADDB-271A-D889-79E48DE171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7419" b="17419"/>
          <a:stretch/>
        </p:blipFill>
        <p:spPr>
          <a:xfrm>
            <a:off x="6224588" y="2800350"/>
            <a:ext cx="2560637" cy="1765300"/>
          </a:xfrm>
        </p:spPr>
      </p:pic>
    </p:spTree>
    <p:extLst>
      <p:ext uri="{BB962C8B-B14F-4D97-AF65-F5344CB8AC3E}">
        <p14:creationId xmlns:p14="http://schemas.microsoft.com/office/powerpoint/2010/main" val="150807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775148" cy="403914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Sepsis is a potentially fatal condition characterized by the failure of several organs, resulting from an exaggerated immunological response to an infection.</a:t>
            </a:r>
          </a:p>
          <a:p>
            <a:r>
              <a:rPr lang="en-US" dirty="0"/>
              <a:t> The World Health Organization has designated sepsis as a global health priority and has called on governments to enhance their approaches to predicting, preventing, and managing sepsis. </a:t>
            </a:r>
          </a:p>
          <a:p>
            <a:r>
              <a:rPr lang="en-US" dirty="0"/>
              <a:t>To reduce the significant number of deaths and illnesses caused by sepsis and septic shock, it is necessary to enhance the accuracy of early-stage sepsis prediction. This study utilizes deep learning neural-network models to predict sepsis, using both structured and unstructured data.</a:t>
            </a:r>
          </a:p>
        </p:txBody>
      </p:sp>
      <p:pic>
        <p:nvPicPr>
          <p:cNvPr id="20" name="Picture Placeholder 19" descr="doctor talking to patient&#10;">
            <a:extLst>
              <a:ext uri="{FF2B5EF4-FFF2-40B4-BE49-F238E27FC236}">
                <a16:creationId xmlns:a16="http://schemas.microsoft.com/office/drawing/2014/main" id="{3121C450-AE4D-4EF5-BCE8-1DC9F3D77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9253" y="630936"/>
            <a:ext cx="7156660" cy="3520440"/>
          </a:xfrm>
          <a:prstGeom prst="rect">
            <a:avLst/>
          </a:prstGeom>
        </p:spPr>
      </p:pic>
      <p:pic>
        <p:nvPicPr>
          <p:cNvPr id="10" name="Picture Placeholder 9" descr="A doctor with his arms crossed">
            <a:extLst>
              <a:ext uri="{FF2B5EF4-FFF2-40B4-BE49-F238E27FC236}">
                <a16:creationId xmlns:a16="http://schemas.microsoft.com/office/drawing/2014/main" id="{24A8453A-33BC-42B9-9F32-A38E7F1AC2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253" y="4234252"/>
            <a:ext cx="3356883" cy="2139696"/>
          </a:xfrm>
        </p:spPr>
      </p:pic>
      <p:pic>
        <p:nvPicPr>
          <p:cNvPr id="12" name="Picture Placeholder 11" descr="A smiling doctor with a stethoscope and patient">
            <a:extLst>
              <a:ext uri="{FF2B5EF4-FFF2-40B4-BE49-F238E27FC236}">
                <a16:creationId xmlns:a16="http://schemas.microsoft.com/office/drawing/2014/main" id="{F2F92A19-D60A-4D6C-8103-E5036EBC0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720" y="4233672"/>
            <a:ext cx="3703320" cy="213969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3"/>
            <a:ext cx="10993549" cy="379294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the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7B5A0-5976-4FBC-9F15-908902EAE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4623758"/>
            <a:ext cx="10993546" cy="216523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Generating value is essential in several domains, including business, relationships, and personal growth.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Generating societal value often entails pioneering advancements that contribute to growth across several domains, including technology, healthcare, and education.</a:t>
            </a:r>
          </a:p>
          <a:p>
            <a:endParaRPr lang="en-US" dirty="0"/>
          </a:p>
        </p:txBody>
      </p:sp>
      <p:pic>
        <p:nvPicPr>
          <p:cNvPr id="6" name="Picture Placeholder 5" descr="A smiling doctor with a stethoscope and a child and mom">
            <a:extLst>
              <a:ext uri="{FF2B5EF4-FFF2-40B4-BE49-F238E27FC236}">
                <a16:creationId xmlns:a16="http://schemas.microsoft.com/office/drawing/2014/main" id="{2E4C2C15-C217-4490-A3A7-E98F49FDF0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" y="603504"/>
            <a:ext cx="11292840" cy="3557016"/>
          </a:xfr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AFC3-0D94-A69E-0420-9C41EF5B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524414"/>
          </a:xfrm>
        </p:spPr>
        <p:txBody>
          <a:bodyPr anchor="b">
            <a:normAutofit/>
          </a:bodyPr>
          <a:lstStyle/>
          <a:p>
            <a:r>
              <a:rPr lang="en-US" dirty="0"/>
              <a:t>Challenge</a:t>
            </a:r>
          </a:p>
        </p:txBody>
      </p:sp>
      <p:pic>
        <p:nvPicPr>
          <p:cNvPr id="8" name="Picture Placeholder 6" descr="A doctor holding a sign&#10;&#10;Description automatically generated">
            <a:extLst>
              <a:ext uri="{FF2B5EF4-FFF2-40B4-BE49-F238E27FC236}">
                <a16:creationId xmlns:a16="http://schemas.microsoft.com/office/drawing/2014/main" id="{8705F51E-3F4D-B410-1ACF-E673D96DC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4900928" y="1230973"/>
            <a:ext cx="6650991" cy="4555928"/>
          </a:xfrm>
          <a:noFill/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30D2721-C634-EC4F-DA22-1BF8139AB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123554"/>
            <a:ext cx="3031852" cy="3293835"/>
          </a:xfrm>
        </p:spPr>
        <p:txBody>
          <a:bodyPr/>
          <a:lstStyle/>
          <a:p>
            <a:r>
              <a:rPr lang="en-US" dirty="0"/>
              <a:t>Sepsis may result in a potentially fatal state. If not quickly recognized and treated, the mortality rate experiences a substantial rise. The diagnosis of sepsis might be difficult due to its non-specific symptoms that resemble those of other illnesses. Such circumstances might result in the postponement or failure to identify medical conditions, hence affecting the results for patients.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8BBFE-8CA0-CB52-A47D-418F3BB6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997C-AA90-8354-7B67-0556DABE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826339"/>
          </a:xfrm>
        </p:spPr>
        <p:txBody>
          <a:bodyPr anchor="b">
            <a:norm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C0584839-569C-1540-21A5-761B61D74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03" r="2503"/>
          <a:stretch/>
        </p:blipFill>
        <p:spPr>
          <a:xfrm>
            <a:off x="4900928" y="1179829"/>
            <a:ext cx="6650991" cy="4658216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55F0E-4886-AD66-C1B7-75BF9D9D6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139351"/>
            <a:ext cx="3031852" cy="369869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Invest in and adopt advanced monitoring technologies that can help in early detection of sepsis. This includes continuous monitoring of vital signs and utilizing predictive analytics.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 Implement standardized protocols for the timely recognition and management of sepsis. This includes clear guidelines for healthcare providers on diagnosis and treatment.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E38BE-B7AD-765C-74C8-91C654C4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A06BB-C545-7357-7400-60DEAF7F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9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6BB5-2493-2564-356D-21AC71A06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2967487"/>
            <a:ext cx="10993549" cy="590321"/>
          </a:xfrm>
        </p:spPr>
        <p:txBody>
          <a:bodyPr>
            <a:normAutofit/>
          </a:bodyPr>
          <a:lstStyle/>
          <a:p>
            <a:r>
              <a:rPr lang="en-US" dirty="0"/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9BA20-78FA-6C33-5FB7-89E9272B8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3644072"/>
            <a:ext cx="10993546" cy="2421961"/>
          </a:xfrm>
        </p:spPr>
        <p:txBody>
          <a:bodyPr/>
          <a:lstStyle/>
          <a:p>
            <a:r>
              <a:rPr lang="en-US" dirty="0"/>
              <a:t>Data Collection and Storage</a:t>
            </a:r>
          </a:p>
          <a:p>
            <a:r>
              <a:rPr lang="en-US" dirty="0"/>
              <a:t>Data Preprocessing using Python</a:t>
            </a:r>
          </a:p>
          <a:p>
            <a:r>
              <a:rPr lang="en-US" dirty="0"/>
              <a:t>Machine Learning and Predictive modeling</a:t>
            </a:r>
          </a:p>
          <a:p>
            <a:r>
              <a:rPr lang="en-US" dirty="0"/>
              <a:t>Validation and Evaluation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Continuous monitoring and updating</a:t>
            </a:r>
          </a:p>
        </p:txBody>
      </p:sp>
      <p:pic>
        <p:nvPicPr>
          <p:cNvPr id="5" name="Picture Placeholder 35" descr="Stethoscope with cable making heart monitor shape">
            <a:extLst>
              <a:ext uri="{FF2B5EF4-FFF2-40B4-BE49-F238E27FC236}">
                <a16:creationId xmlns:a16="http://schemas.microsoft.com/office/drawing/2014/main" id="{59084B9C-B832-165D-0698-EE379C496F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512" b="25512"/>
          <a:stretch/>
        </p:blipFill>
        <p:spPr>
          <a:xfrm>
            <a:off x="449263" y="603250"/>
            <a:ext cx="11293475" cy="2277973"/>
          </a:xfrm>
        </p:spPr>
      </p:pic>
    </p:spTree>
    <p:extLst>
      <p:ext uri="{BB962C8B-B14F-4D97-AF65-F5344CB8AC3E}">
        <p14:creationId xmlns:p14="http://schemas.microsoft.com/office/powerpoint/2010/main" val="161028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6A6-A0B7-4AD3-A4A4-9522F249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9964-5C29-4FD6-AB66-FC11856B4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b="0" i="0" dirty="0">
                <a:effectLst/>
                <a:latin typeface="Arial" panose="020B0604020202020204" pitchFamily="34" charset="0"/>
              </a:rPr>
              <a:t>Curiosity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A8F6C-85B2-40F8-9392-16F12DC2D8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This might be driven by a general interest in healthcare, medical advancements, or a desire to comprehend the nuances of sepsis prediction.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629C6-DFC2-4FE6-9BC6-9CC5FAA3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="0" i="0" dirty="0">
                <a:effectLst/>
                <a:latin typeface="Arial" panose="020B0604020202020204" pitchFamily="34" charset="0"/>
              </a:rPr>
              <a:t> Connections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48624-92E5-4A01-823A-A340A719AD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interest may arise from a desire to establish connections between several facets of sepsis, including its frequency, difficulties in early identification, and the possible influence of prediction models.</a:t>
            </a:r>
          </a:p>
          <a:p>
            <a:r>
              <a:rPr lang="en-US" dirty="0"/>
              <a:t> Exploring the relationships between various parts may lead to a more comprehensive comprehension of the topic matter.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7D72BE-A4FF-1D26-5F80-81E5C7F27B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3.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Creating Value</a:t>
            </a:r>
            <a:endParaRPr lang="en-US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3A227D-033B-1D2F-571C-C3A5C71393A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motivation to create a sepsis survival prediction presentation likely involves a focus on creating value.</a:t>
            </a:r>
          </a:p>
          <a:p>
            <a:r>
              <a:rPr lang="en-US" dirty="0"/>
              <a:t> This could mean contributing to healthcare improvements, aiding medical professionals in decision-making, or enhancing patient outcomes. </a:t>
            </a:r>
          </a:p>
          <a:p>
            <a:r>
              <a:rPr lang="en-US" dirty="0"/>
              <a:t>The goal is to provide valuable insights and information through the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A0150-AECF-4D8C-A650-1671E51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0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5AFD3E45-9436-2D03-D06A-BA1644857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574" y="2340864"/>
            <a:ext cx="10768850" cy="3634486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9EFA-1B10-4B11-9CB4-DF21A3A8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B20F32-28CF-E076-B52D-EBBC6DEA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statistical operations in numeric columns</a:t>
            </a:r>
          </a:p>
        </p:txBody>
      </p:sp>
    </p:spTree>
    <p:extLst>
      <p:ext uri="{BB962C8B-B14F-4D97-AF65-F5344CB8AC3E}">
        <p14:creationId xmlns:p14="http://schemas.microsoft.com/office/powerpoint/2010/main" val="38480187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 design" id="{9B7A93B0-7E75-4B33-9362-9C4D614AECA1}" vid="{3CF9A9D3-49E8-47CC-B06C-73362BD111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D7F1A9-0188-45A8-AAB7-D8B3257A9F5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AB925AF-1C2C-47DC-A961-4D6FA1612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EB89B-922A-4F66-97DB-EDD8F270360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{39AE3904-BE85-40F5-9FA1-623F495684C4}tf45205285_win32</Template>
  <TotalTime>113</TotalTime>
  <Words>526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Gill Sans MT</vt:lpstr>
      <vt:lpstr>Inter</vt:lpstr>
      <vt:lpstr>Lato</vt:lpstr>
      <vt:lpstr>Wingdings 2</vt:lpstr>
      <vt:lpstr>DividendVTI</vt:lpstr>
      <vt:lpstr>SEPSIS SURVIVAL PREDICTION</vt:lpstr>
      <vt:lpstr>Team - 12</vt:lpstr>
      <vt:lpstr>ABSTRACT</vt:lpstr>
      <vt:lpstr>Creating the value</vt:lpstr>
      <vt:lpstr>Challenge</vt:lpstr>
      <vt:lpstr>solution</vt:lpstr>
      <vt:lpstr>Technologies</vt:lpstr>
      <vt:lpstr>3 C’S</vt:lpstr>
      <vt:lpstr>basic statistical operations in numeric columns</vt:lpstr>
      <vt:lpstr>heatmap of correlation between all columns</vt:lpstr>
      <vt:lpstr>Accuracy – Logistic Regression</vt:lpstr>
      <vt:lpstr>Accuracy – Knn </vt:lpstr>
      <vt:lpstr>Accuracy – Decision tree classifier</vt:lpstr>
      <vt:lpstr>Decision tree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SEPSIS SURVIVAL PREDICTION</dc:title>
  <dc:creator>Narsi reddy Sanivarapu</dc:creator>
  <cp:lastModifiedBy>Narsi reddy Sanivarapu</cp:lastModifiedBy>
  <cp:revision>6</cp:revision>
  <dcterms:created xsi:type="dcterms:W3CDTF">2023-12-04T19:44:25Z</dcterms:created>
  <dcterms:modified xsi:type="dcterms:W3CDTF">2023-12-05T19:57:58Z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